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6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310" r:id="rId4"/>
    <p:sldId id="313" r:id="rId5"/>
    <p:sldId id="312" r:id="rId6"/>
    <p:sldId id="314" r:id="rId7"/>
    <p:sldId id="318" r:id="rId8"/>
    <p:sldId id="315" r:id="rId9"/>
    <p:sldId id="317" r:id="rId10"/>
    <p:sldId id="316" r:id="rId11"/>
    <p:sldId id="319" r:id="rId12"/>
    <p:sldId id="320" r:id="rId13"/>
    <p:sldId id="321" r:id="rId14"/>
    <p:sldId id="322" r:id="rId15"/>
    <p:sldId id="323" r:id="rId16"/>
    <p:sldId id="297" r:id="rId17"/>
    <p:sldId id="299" r:id="rId18"/>
  </p:sldIdLst>
  <p:sldSz cx="22860000" cy="117348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0" algn="ctr" defTabSz="70626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40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"/>
      </a:defRPr>
    </a:lvl9pPr>
  </p:defaultTextStyle>
  <p:extLst>
    <p:ext uri="{EFAFB233-063F-42B5-8137-9DF3F51BA10A}">
      <p15:sldGuideLst xmlns:p15="http://schemas.microsoft.com/office/powerpoint/2012/main">
        <p15:guide id="1" orient="horz" pos="3696">
          <p15:clr>
            <a:srgbClr val="A4A3A4"/>
          </p15:clr>
        </p15:guide>
        <p15:guide id="2" pos="72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abina Panayotova" initials="SP" lastIdx="1" clrIdx="0">
    <p:extLst>
      <p:ext uri="{19B8F6BF-5375-455C-9EA6-DF929625EA0E}">
        <p15:presenceInfo xmlns:p15="http://schemas.microsoft.com/office/powerpoint/2012/main" userId="S-1-5-21-4077282837-1950384282-2482728020-1472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D0D0"/>
    <a:srgbClr val="817C7B"/>
    <a:srgbClr val="C6B39E"/>
    <a:srgbClr val="D7CABB"/>
    <a:srgbClr val="886E50"/>
    <a:srgbClr val="F9F8EF"/>
    <a:srgbClr val="6C9199"/>
    <a:srgbClr val="D0CEC6"/>
    <a:srgbClr val="D3D1D4"/>
    <a:srgbClr val="A4A1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571" autoAdjust="0"/>
    <p:restoredTop sz="67590" autoAdjust="0"/>
  </p:normalViewPr>
  <p:slideViewPr>
    <p:cSldViewPr snapToGrid="0">
      <p:cViewPr varScale="1">
        <p:scale>
          <a:sx n="52" d="100"/>
          <a:sy n="52" d="100"/>
        </p:scale>
        <p:origin x="720" y="90"/>
      </p:cViewPr>
      <p:guideLst>
        <p:guide orient="horz" pos="3696"/>
        <p:guide pos="7200"/>
      </p:guideLst>
    </p:cSldViewPr>
  </p:slideViewPr>
  <p:outlineViewPr>
    <p:cViewPr>
      <p:scale>
        <a:sx n="33" d="100"/>
        <a:sy n="33" d="100"/>
      </p:scale>
      <p:origin x="0" y="-820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6" d="100"/>
          <a:sy n="96" d="100"/>
        </p:scale>
        <p:origin x="2706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58921E-C3E8-48B5-BD8A-58527753E658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FEF471-DFAE-431B-81FB-B99C863EE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670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jpg>
</file>

<file path=ppt/media/image13.jpg>
</file>

<file path=ppt/media/image14.jpeg>
</file>

<file path=ppt/media/image15.png>
</file>

<file path=ppt/media/image16.svg>
</file>

<file path=ppt/media/image2.png>
</file>

<file path=ppt/media/image3.png>
</file>

<file path=ppt/media/image4.jpg>
</file>

<file path=ppt/media/image5.png>
</file>

<file path=ppt/media/image6.png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2" name="Shape 1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69338089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1pPr>
    <a:lvl2pPr indent="228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2pPr>
    <a:lvl3pPr indent="457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3pPr>
    <a:lvl4pPr indent="685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4pPr>
    <a:lvl5pPr indent="9144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5pPr>
    <a:lvl6pPr indent="11430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6pPr>
    <a:lvl7pPr indent="13716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7pPr>
    <a:lvl8pPr indent="16002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8pPr>
    <a:lvl9pPr indent="1828800" defTabSz="457200" latinLnBrk="0">
      <a:lnSpc>
        <a:spcPct val="125000"/>
      </a:lnSpc>
      <a:defRPr sz="2400">
        <a:latin typeface="+mj-lt"/>
        <a:ea typeface="+mj-ea"/>
        <a:cs typeface="+mj-cs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72006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Tx/>
              <a:buChar char="-"/>
            </a:pPr>
            <a:r>
              <a:rPr lang="en-US" sz="2400" b="0" dirty="0">
                <a:effectLst/>
                <a:latin typeface="+mj-lt"/>
                <a:ea typeface="+mj-ea"/>
                <a:cs typeface="+mj-cs"/>
                <a:sym typeface="Avenir Roman"/>
              </a:rPr>
              <a:t>React application vs Application using React as a view engine</a:t>
            </a:r>
          </a:p>
          <a:p>
            <a:pPr marL="342900" indent="-342900">
              <a:buFontTx/>
              <a:buChar char="-"/>
            </a:pPr>
            <a:r>
              <a:rPr lang="en-US" sz="2400" b="0" dirty="0">
                <a:effectLst/>
                <a:latin typeface="+mj-lt"/>
                <a:ea typeface="+mj-ea"/>
                <a:cs typeface="+mj-cs"/>
                <a:sym typeface="Avenir Roman"/>
              </a:rPr>
              <a:t>I already have an application, and have 0 intentions to re-write it</a:t>
            </a:r>
          </a:p>
          <a:p>
            <a:pPr marL="342900" indent="-342900">
              <a:buFontTx/>
              <a:buChar char="-"/>
            </a:pPr>
            <a:endParaRPr lang="en-US" sz="2400" b="0" dirty="0">
              <a:effectLst/>
              <a:latin typeface="+mj-lt"/>
              <a:ea typeface="+mj-ea"/>
              <a:cs typeface="+mj-cs"/>
              <a:sym typeface="Avenir Roman"/>
            </a:endParaRPr>
          </a:p>
        </p:txBody>
      </p:sp>
    </p:spTree>
    <p:extLst>
      <p:ext uri="{BB962C8B-B14F-4D97-AF65-F5344CB8AC3E}">
        <p14:creationId xmlns:p14="http://schemas.microsoft.com/office/powerpoint/2010/main" val="34528600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b="0" dirty="0">
                <a:effectLst/>
                <a:latin typeface="+mj-lt"/>
                <a:ea typeface="+mj-ea"/>
                <a:cs typeface="+mj-cs"/>
                <a:sym typeface="Avenir Roman"/>
              </a:rPr>
              <a:t>1. Software architecture is about making fundamental structural choices which are costly to change once implemented.</a:t>
            </a:r>
          </a:p>
          <a:p>
            <a:r>
              <a:rPr lang="en-US" sz="2400" b="0" dirty="0">
                <a:effectLst/>
                <a:latin typeface="+mj-lt"/>
                <a:ea typeface="+mj-ea"/>
                <a:cs typeface="+mj-cs"/>
                <a:sym typeface="Avenir Roman"/>
              </a:rPr>
              <a:t>2. Qualities of an architecture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Performance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shows the response of the system to performing certain actions for a certain period of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Interoperability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is an attribute of the system or part of the system that is responsible for its operation and the transmission of data and its exchange with other external systems.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Usability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is one of the most important attributes, because, unlike in cases with other attributes, users can see directly how well this attribute of the system is worked out.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Reliability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is an attribute of the system responsible for the ability to continue to operate under predefined conditions.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Availability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is part of reliability and is expressed as the ratio of the available system time to the total working time.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Security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ability of the system to reduce the likelihood of malicious or accidental actions as well as the possibility of theft or loss of information.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Maintainability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–ability of the system to support changes.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Modifiability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determines how many common changes need to be made to the system to make changes to each individual item.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Testability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how well the system allows performing tests, according to predefined criteria.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Scalability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handle load increases without decreasing performance, or the possibility to rapidly increase the load.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Reusability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chance of using a component or system in other components/systems with small or no change.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i="0" dirty="0">
                <a:effectLst/>
                <a:latin typeface="+mj-lt"/>
                <a:ea typeface="+mj-ea"/>
                <a:cs typeface="+mj-cs"/>
                <a:sym typeface="Avenir Roman"/>
              </a:rPr>
              <a:t>Supportability</a:t>
            </a:r>
            <a:r>
              <a:rPr lang="en-US" sz="2400" b="0" i="0" dirty="0">
                <a:effectLst/>
                <a:latin typeface="+mj-lt"/>
                <a:ea typeface="+mj-ea"/>
                <a:cs typeface="+mj-cs"/>
                <a:sym typeface="Avenir Roman"/>
              </a:rPr>
              <a:t> – useful information for identifying and solving problems.</a:t>
            </a:r>
          </a:p>
        </p:txBody>
      </p:sp>
    </p:spTree>
    <p:extLst>
      <p:ext uri="{BB962C8B-B14F-4D97-AF65-F5344CB8AC3E}">
        <p14:creationId xmlns:p14="http://schemas.microsoft.com/office/powerpoint/2010/main" val="18766958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2400" b="0" i="0" u="none" dirty="0">
                <a:effectLst/>
                <a:latin typeface="+mj-lt"/>
                <a:ea typeface="+mj-ea"/>
                <a:cs typeface="+mj-cs"/>
                <a:sym typeface="Avenir Roman"/>
              </a:rPr>
              <a:t>In computing, a plug-in is a software component that adds a specific feature to an existing computer program. When a program supports plug-ins, it enables customization.</a:t>
            </a:r>
          </a:p>
          <a:p>
            <a:pPr fontAlgn="base"/>
            <a:endParaRPr lang="en-US" sz="2400" b="0" i="0" u="none" dirty="0">
              <a:effectLst/>
              <a:latin typeface="+mj-lt"/>
              <a:ea typeface="+mj-ea"/>
              <a:cs typeface="+mj-cs"/>
              <a:sym typeface="Avenir Roman"/>
            </a:endParaRPr>
          </a:p>
          <a:p>
            <a:pPr fontAlgn="base"/>
            <a:r>
              <a:rPr lang="en-US" sz="2400" b="0" i="0" u="none" dirty="0">
                <a:effectLst/>
                <a:latin typeface="+mj-lt"/>
                <a:ea typeface="+mj-ea"/>
                <a:cs typeface="+mj-cs"/>
                <a:sym typeface="Avenir Roman"/>
              </a:rPr>
              <a:t>Web browsers have historically allowed executables as plug-ins, though they are now mostly deprecated. (These are a different type of software module than browser extensions.) Two plug-in examples are the Adobe Flash Player for playing videos and a Java virtual machine for running applets.</a:t>
            </a:r>
          </a:p>
          <a:p>
            <a:pPr fontAlgn="base"/>
            <a:endParaRPr lang="en-US" sz="2400" b="0" i="0" u="none" dirty="0">
              <a:effectLst/>
              <a:latin typeface="+mj-lt"/>
              <a:ea typeface="+mj-ea"/>
              <a:cs typeface="+mj-cs"/>
              <a:sym typeface="Avenir Roman"/>
            </a:endParaRPr>
          </a:p>
          <a:p>
            <a:pPr fontAlgn="base"/>
            <a:r>
              <a:rPr lang="en-US" sz="2400" b="0" i="0" u="none" dirty="0">
                <a:effectLst/>
                <a:latin typeface="+mj-lt"/>
                <a:ea typeface="+mj-ea"/>
                <a:cs typeface="+mj-cs"/>
                <a:sym typeface="Avenir Roman"/>
              </a:rPr>
              <a:t>A theme or skin is a preset package containing additional or changed graphical appearance details, achieved by the use of a graphical user interface (GUI) that can be applied to specific software and websites to suit the purpose, topic, or tastes of different users to customize the look and feel of a piece of computer software or an operating system front-end GUI (and window managers).</a:t>
            </a:r>
          </a:p>
        </p:txBody>
      </p:sp>
    </p:spTree>
    <p:extLst>
      <p:ext uri="{BB962C8B-B14F-4D97-AF65-F5344CB8AC3E}">
        <p14:creationId xmlns:p14="http://schemas.microsoft.com/office/powerpoint/2010/main" val="938589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9833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6342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0488" y="685800"/>
            <a:ext cx="6677025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0282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57500" y="1920875"/>
            <a:ext cx="17145000" cy="40846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57500" y="6164263"/>
            <a:ext cx="17145000" cy="2832100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7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872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6359188" y="625475"/>
            <a:ext cx="4929187" cy="9944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71625" y="625475"/>
            <a:ext cx="14635163" cy="99441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558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marL="457200" indent="-457200">
              <a:lnSpc>
                <a:spcPct val="100000"/>
              </a:lnSpc>
              <a:buFontTx/>
              <a:buBlip>
                <a:blip r:embed="rId2"/>
              </a:buBlip>
              <a:defRPr sz="4000"/>
            </a:lvl1pPr>
            <a:lvl2pPr marL="914400" indent="-457200">
              <a:lnSpc>
                <a:spcPct val="100000"/>
              </a:lnSpc>
              <a:buFontTx/>
              <a:buBlip>
                <a:blip r:embed="rId2"/>
              </a:buBlip>
              <a:defRPr sz="3600"/>
            </a:lvl2pPr>
            <a:lvl3pPr marL="1371600" indent="-457200">
              <a:lnSpc>
                <a:spcPct val="100000"/>
              </a:lnSpc>
              <a:buFontTx/>
              <a:buBlip>
                <a:blip r:embed="rId2"/>
              </a:buBlip>
              <a:defRPr sz="3200"/>
            </a:lvl3pPr>
            <a:lvl4pPr marL="1828800" indent="-457200">
              <a:lnSpc>
                <a:spcPct val="100000"/>
              </a:lnSpc>
              <a:buFontTx/>
              <a:buBlip>
                <a:blip r:embed="rId2"/>
              </a:buBlip>
              <a:defRPr sz="2800"/>
            </a:lvl4pPr>
            <a:lvl5pPr marL="2286000" indent="-457200">
              <a:lnSpc>
                <a:spcPct val="100000"/>
              </a:lnSpc>
              <a:buFontTx/>
              <a:buBlip>
                <a:blip r:embed="rId2"/>
              </a:buBlip>
              <a:defRPr sz="28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515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0513" y="2925763"/>
            <a:ext cx="19716750" cy="48815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0513" y="7853363"/>
            <a:ext cx="19716750" cy="25669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6111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71625" y="3124200"/>
            <a:ext cx="9782175" cy="744537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06200" y="3124200"/>
            <a:ext cx="9782175" cy="74453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821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625475"/>
            <a:ext cx="19716750" cy="226695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4800" y="2876550"/>
            <a:ext cx="9671050" cy="1409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74800" y="4286250"/>
            <a:ext cx="9671050" cy="63055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572875" y="2876550"/>
            <a:ext cx="9718675" cy="14097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572875" y="4286250"/>
            <a:ext cx="9718675" cy="63055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334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4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465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782638"/>
            <a:ext cx="7372350" cy="27384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18675" y="1689100"/>
            <a:ext cx="11572875" cy="8339138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0" y="3521075"/>
            <a:ext cx="7372350" cy="6521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996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782638"/>
            <a:ext cx="7372350" cy="2738437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9718675" y="1689100"/>
            <a:ext cx="11572875" cy="83391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74800" y="3521075"/>
            <a:ext cx="7372350" cy="652145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099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2.png"/>
          <p:cNvPicPr>
            <a:picLocks noChangeAspect="1"/>
          </p:cNvPicPr>
          <p:nvPr userDrawn="1"/>
        </p:nvPicPr>
        <p:blipFill>
          <a:blip r:embed="rId13">
            <a:alphaModFix amt="20000"/>
            <a:extLst/>
          </a:blip>
          <a:stretch>
            <a:fillRect/>
          </a:stretch>
        </p:blipFill>
        <p:spPr>
          <a:xfrm>
            <a:off x="11001" y="1137912"/>
            <a:ext cx="5405131" cy="9458977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71625" y="625475"/>
            <a:ext cx="19716750" cy="2266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71625" y="3124200"/>
            <a:ext cx="19716750" cy="74453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71625" y="10875963"/>
            <a:ext cx="514350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564152-B2E8-42A3-804E-D8152797560C}" type="datetimeFigureOut">
              <a:rPr lang="en-US" smtClean="0"/>
              <a:t>08-May-19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572375" y="10875963"/>
            <a:ext cx="771525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144875" y="10875963"/>
            <a:ext cx="5143500" cy="6254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26A6D7-DE99-49D0-881B-9E9B9C695A32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4813" y="10985173"/>
            <a:ext cx="1150374" cy="407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14995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  <p:sldLayoutId id="2147483660" r:id="rId4"/>
    <p:sldLayoutId id="2147483661" r:id="rId5"/>
    <p:sldLayoutId id="2147483662" r:id="rId6"/>
    <p:sldLayoutId id="2147483663" r:id="rId7"/>
    <p:sldLayoutId id="2147483664" r:id="rId8"/>
    <p:sldLayoutId id="2147483665" r:id="rId9"/>
    <p:sldLayoutId id="2147483666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457200" indent="-457200" algn="l" defTabSz="914400" rtl="0" eaLnBrk="1" latinLnBrk="0" hangingPunct="1">
        <a:lnSpc>
          <a:spcPct val="100000"/>
        </a:lnSpc>
        <a:spcBef>
          <a:spcPts val="1000"/>
        </a:spcBef>
        <a:spcAft>
          <a:spcPts val="600"/>
        </a:spcAft>
        <a:buFontTx/>
        <a:buBlip>
          <a:blip r:embed="rId15"/>
        </a:buBlip>
        <a:defRPr sz="40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914400" indent="-4572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36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371600" indent="-4572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32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828800" indent="-4572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286000" indent="-457200" algn="l" defTabSz="914400" rtl="0" eaLnBrk="1" latinLnBrk="0" hangingPunct="1">
        <a:lnSpc>
          <a:spcPct val="100000"/>
        </a:lnSpc>
        <a:spcBef>
          <a:spcPts val="500"/>
        </a:spcBef>
        <a:spcAft>
          <a:spcPts val="600"/>
        </a:spcAft>
        <a:buFontTx/>
        <a:buBlip>
          <a:blip r:embed="rId15"/>
        </a:buBlip>
        <a:defRPr sz="2800" kern="1200">
          <a:solidFill>
            <a:schemeClr val="tx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oo.gl/CRRJ2Y" TargetMode="External"/><Relationship Id="rId7" Type="http://schemas.openxmlformats.org/officeDocument/2006/relationships/image" Target="../media/image16.sv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hyperlink" Target="https://github.com/mchaov" TargetMode="External"/><Relationship Id="rId4" Type="http://schemas.openxmlformats.org/officeDocument/2006/relationships/hyperlink" Target="mailto:martin.c@sbtech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77635"/>
            <a:ext cx="23069550" cy="1311243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70039" y="6187201"/>
            <a:ext cx="15618541" cy="4084638"/>
          </a:xfrm>
        </p:spPr>
        <p:txBody>
          <a:bodyPr/>
          <a:lstStyle/>
          <a:p>
            <a:pPr algn="l"/>
            <a:r>
              <a:rPr lang="en-US" b="1" dirty="0">
                <a:solidFill>
                  <a:schemeClr val="bg1"/>
                </a:solidFill>
                <a:latin typeface="Helvetica LT CondensedBlack" panose="02000A06050000020004" pitchFamily="2" charset="0"/>
              </a:rPr>
              <a:t>Plug-ins and what not…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70039" y="10182939"/>
            <a:ext cx="15618541" cy="446961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i="1" dirty="0">
                <a:solidFill>
                  <a:schemeClr val="bg1"/>
                </a:solidFill>
              </a:rPr>
              <a:t>by Martin Chaov</a:t>
            </a:r>
            <a:endParaRPr lang="bg-BG" i="1" dirty="0">
              <a:solidFill>
                <a:schemeClr val="bg1"/>
              </a:solidFill>
            </a:endParaRPr>
          </a:p>
          <a:p>
            <a:pPr algn="l"/>
            <a:endParaRPr lang="en-US" i="1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0039" y="7267253"/>
            <a:ext cx="5572125" cy="1971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698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surge suppressor, electronics, game, wall&#10;&#10;Description generated with very high confidence">
            <a:extLst>
              <a:ext uri="{FF2B5EF4-FFF2-40B4-BE49-F238E27FC236}">
                <a16:creationId xmlns:a16="http://schemas.microsoft.com/office/drawing/2014/main" id="{4DEF3961-B8EC-42E2-9AD8-F99C74279A8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279" b="17387"/>
          <a:stretch/>
        </p:blipFill>
        <p:spPr>
          <a:xfrm>
            <a:off x="20" y="10"/>
            <a:ext cx="22859980" cy="1173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3220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FC121-91C9-4DDB-83A8-561B53A41F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Plugin based solution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D3040-A3C0-457A-8E43-297A397DE8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7952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AC6E5-1E80-4F5B-972E-7236CBF87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E12378-0C5B-4DD1-8886-8FE2AB7041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967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BABF0-57C8-428B-B7A2-C7C9DE4AD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DF8C49-6B8D-4EC5-AA21-3AFFD152B0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087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07F77-6983-4695-AD6D-D50280F76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63DCE-73A8-488E-8A67-EE12E75F4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1846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672A3C-600D-422C-94A9-D9688C4BD1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12B04-FCFF-468D-9CB9-F658938110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3165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Картина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798" y="0"/>
            <a:ext cx="23469597" cy="1173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594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Connect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LinkedIn:  </a:t>
            </a:r>
            <a:r>
              <a:rPr lang="en-GB" dirty="0">
                <a:hlinkClick r:id="rId3"/>
              </a:rPr>
              <a:t>https://goo.gl/CRRJ2Y</a:t>
            </a:r>
            <a:endParaRPr lang="en-GB" dirty="0"/>
          </a:p>
          <a:p>
            <a:r>
              <a:rPr lang="en-US" dirty="0"/>
              <a:t>Mail:         </a:t>
            </a:r>
            <a:r>
              <a:rPr lang="bg-BG" dirty="0"/>
              <a:t> </a:t>
            </a:r>
            <a:r>
              <a:rPr lang="en-US" dirty="0">
                <a:hlinkClick r:id="rId4"/>
              </a:rPr>
              <a:t>martin@sbtech.com</a:t>
            </a:r>
            <a:endParaRPr lang="en-US" dirty="0"/>
          </a:p>
          <a:p>
            <a:r>
              <a:rPr lang="en-US" dirty="0" err="1"/>
              <a:t>Github</a:t>
            </a:r>
            <a:r>
              <a:rPr lang="en-US" dirty="0"/>
              <a:t>:     </a:t>
            </a:r>
            <a:r>
              <a:rPr lang="en-US" dirty="0">
                <a:hlinkClick r:id="rId5"/>
              </a:rPr>
              <a:t>https://github.com/mchaov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B062456B-F5DD-45AB-890A-0E430FB864C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2899572" y="1039132"/>
            <a:ext cx="9144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308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Helvetica LT CondensedBlack" panose="02000A06050000020004" pitchFamily="2" charset="0"/>
                <a:cs typeface="Helvetica" panose="020B0604020202020204" pitchFamily="34" charset="0"/>
              </a:rPr>
              <a:t>Hi, I’m Martin!</a:t>
            </a:r>
            <a:endParaRPr lang="en-US" dirty="0">
              <a:latin typeface="Helvetica LT CondensedBlack" panose="02000A06050000020004" pitchFamily="2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Tech enthusiast</a:t>
            </a:r>
          </a:p>
          <a:p>
            <a:r>
              <a:rPr lang="en-US" dirty="0"/>
              <a:t>Software architect</a:t>
            </a:r>
          </a:p>
          <a:p>
            <a:r>
              <a:rPr lang="en-US" dirty="0"/>
              <a:t>Ex-designer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39425">
            <a:off x="9178188" y="810081"/>
            <a:ext cx="14663656" cy="129922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19964131">
            <a:off x="17143440" y="3390901"/>
            <a:ext cx="41529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...at least for me...</a:t>
            </a:r>
          </a:p>
        </p:txBody>
      </p:sp>
    </p:spTree>
    <p:extLst>
      <p:ext uri="{BB962C8B-B14F-4D97-AF65-F5344CB8AC3E}">
        <p14:creationId xmlns:p14="http://schemas.microsoft.com/office/powerpoint/2010/main" val="133501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wipe/>
      </p:transition>
    </mc:Choice>
    <mc:Fallback xmlns="">
      <p:transition>
        <p:wip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750"/>
                            </p:stCondLst>
                            <p:childTnLst>
                              <p:par>
                                <p:cTn id="1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750"/>
                            </p:stCondLst>
                            <p:childTnLst>
                              <p:par>
                                <p:cTn id="28" presetID="22" presetClass="entr" presetSubtype="4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2DF350-8DA0-4511-9D0F-1CC8816A5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CC5BF2-A3A5-44F6-9994-02BD5A4CE3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 to architecture</a:t>
            </a:r>
          </a:p>
          <a:p>
            <a:r>
              <a:rPr lang="en-US" dirty="0"/>
              <a:t>What is a plugin</a:t>
            </a:r>
          </a:p>
          <a:p>
            <a:r>
              <a:rPr lang="en-US" dirty="0"/>
              <a:t>A solution for plugins</a:t>
            </a:r>
          </a:p>
          <a:p>
            <a:r>
              <a:rPr lang="en-US" dirty="0"/>
              <a:t>Pros/Cons</a:t>
            </a:r>
          </a:p>
          <a:p>
            <a:r>
              <a:rPr lang="en-US" dirty="0"/>
              <a:t>Demo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9504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tangle 135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631657" y="549569"/>
            <a:ext cx="8123076" cy="10573900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288385-6CE0-46A9-A756-330E00F35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4194" y="1564640"/>
            <a:ext cx="6858000" cy="494096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Disclaimer</a:t>
            </a:r>
          </a:p>
        </p:txBody>
      </p: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3361" y="6690901"/>
            <a:ext cx="4850231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3" name="Picture 2" descr="https://hunterwalk.files.wordpress.com/2014/11/disclaimer.gif?w=1200">
            <a:extLst>
              <a:ext uri="{FF2B5EF4-FFF2-40B4-BE49-F238E27FC236}">
                <a16:creationId xmlns:a16="http://schemas.microsoft.com/office/drawing/2014/main" id="{D62F0150-C4D6-4E5B-8C5C-AD8D0A5094F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106121" y="842847"/>
            <a:ext cx="11402487" cy="100626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72560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2860000" cy="117348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3E3823-1383-45E7-B203-A4C11BC5383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099" b="4997"/>
          <a:stretch/>
        </p:blipFill>
        <p:spPr>
          <a:xfrm>
            <a:off x="20" y="1"/>
            <a:ext cx="22859980" cy="117347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20CF3B0-EE72-456C-88E2-4AF6DD117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626" y="1823808"/>
            <a:ext cx="6212183" cy="8087183"/>
          </a:xfrm>
        </p:spPr>
        <p:txBody>
          <a:bodyPr>
            <a:normAutofit/>
          </a:bodyPr>
          <a:lstStyle/>
          <a:p>
            <a:pPr algn="r"/>
            <a:r>
              <a:rPr lang="en-US" sz="7200">
                <a:solidFill>
                  <a:srgbClr val="FFFFFF"/>
                </a:solidFill>
              </a:rPr>
              <a:t>Intro to architecture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725072" y="3911600"/>
            <a:ext cx="0" cy="39116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85591-4CA0-46B7-8944-D91EC57318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66335" y="1823808"/>
            <a:ext cx="10771285" cy="8087183"/>
          </a:xfrm>
        </p:spPr>
        <p:txBody>
          <a:bodyPr anchor="ctr">
            <a:normAutofit/>
          </a:bodyPr>
          <a:lstStyle/>
          <a:p>
            <a:r>
              <a:rPr lang="en-US" sz="3600" b="1" dirty="0">
                <a:solidFill>
                  <a:srgbClr val="FFFFFF"/>
                </a:solidFill>
              </a:rPr>
              <a:t>Fundamental structural choices</a:t>
            </a:r>
          </a:p>
          <a:p>
            <a:r>
              <a:rPr lang="en-US" sz="3600" b="1" dirty="0">
                <a:solidFill>
                  <a:srgbClr val="FFFFFF"/>
                </a:solidFill>
              </a:rPr>
              <a:t>Costly to change</a:t>
            </a:r>
          </a:p>
          <a:p>
            <a:r>
              <a:rPr lang="en-US" sz="3600" b="1" dirty="0">
                <a:solidFill>
                  <a:srgbClr val="FFFFFF"/>
                </a:solidFill>
              </a:rPr>
              <a:t>Focus on different qualities</a:t>
            </a:r>
          </a:p>
          <a:p>
            <a:endParaRPr lang="en-US" sz="3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5869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Content Placeholder 7">
            <a:extLst>
              <a:ext uri="{FF2B5EF4-FFF2-40B4-BE49-F238E27FC236}">
                <a16:creationId xmlns:a16="http://schemas.microsoft.com/office/drawing/2014/main" id="{3DE3F7B9-1279-47E9-A2A7-E389DC6ACC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012" b="14123"/>
          <a:stretch/>
        </p:blipFill>
        <p:spPr>
          <a:xfrm>
            <a:off x="-1" y="10"/>
            <a:ext cx="22860001" cy="79856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EE09A529-E47C-4634-BB98-0A9526C372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2860000" cy="11734800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569C1A01-6FB5-43CE-ADCC-936728ACAC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30500" y="7508874"/>
            <a:ext cx="1545167" cy="1202887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EBCA99C-A6DD-4F11-B2ED-17836BE4A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9371" y="7787329"/>
            <a:ext cx="9415841" cy="2583660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000000"/>
                </a:solidFill>
              </a:rPr>
              <a:t>What is a Plug-in?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E5B485D-12E5-4FA6-B621-E5A206010E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31713" y="7787329"/>
            <a:ext cx="9237020" cy="2583667"/>
          </a:xfrm>
        </p:spPr>
        <p:txBody>
          <a:bodyPr anchor="ctr">
            <a:normAutofit/>
          </a:bodyPr>
          <a:lstStyle/>
          <a:p>
            <a:r>
              <a:rPr lang="en-US" sz="3200" dirty="0">
                <a:solidFill>
                  <a:srgbClr val="000000"/>
                </a:solidFill>
              </a:rPr>
              <a:t>A piece of software - component</a:t>
            </a:r>
          </a:p>
          <a:p>
            <a:r>
              <a:rPr lang="en-US" sz="3200" dirty="0">
                <a:solidFill>
                  <a:srgbClr val="000000"/>
                </a:solidFill>
              </a:rPr>
              <a:t>Extend or enhance existing functionality</a:t>
            </a:r>
          </a:p>
          <a:p>
            <a:r>
              <a:rPr lang="en-US" sz="3200" dirty="0">
                <a:solidFill>
                  <a:srgbClr val="000000"/>
                </a:solidFill>
              </a:rPr>
              <a:t>Can not live on it’s own</a:t>
            </a:r>
          </a:p>
        </p:txBody>
      </p:sp>
    </p:spTree>
    <p:extLst>
      <p:ext uri="{BB962C8B-B14F-4D97-AF65-F5344CB8AC3E}">
        <p14:creationId xmlns:p14="http://schemas.microsoft.com/office/powerpoint/2010/main" val="6888104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10E8A-666F-46D2-8C91-B7412AEBF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interface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D40D9D-9567-4306-A351-281E36D2B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CEE 7/5 socket</a:t>
            </a:r>
          </a:p>
          <a:p>
            <a:r>
              <a:rPr lang="en-US" dirty="0"/>
              <a:t>CEE 7/6 plug (</a:t>
            </a:r>
            <a:r>
              <a:rPr lang="en-US" dirty="0" err="1"/>
              <a:t>inc.</a:t>
            </a:r>
            <a:r>
              <a:rPr lang="en-US" dirty="0"/>
              <a:t> CEE 7/7, 7/16 and 7/17 plugs)</a:t>
            </a:r>
          </a:p>
          <a:p>
            <a:r>
              <a:rPr lang="en-US" dirty="0"/>
              <a:t>230V AC</a:t>
            </a:r>
          </a:p>
          <a:p>
            <a:r>
              <a:rPr lang="en-US" dirty="0"/>
              <a:t>50 Hz</a:t>
            </a:r>
          </a:p>
        </p:txBody>
      </p:sp>
    </p:spTree>
    <p:extLst>
      <p:ext uri="{BB962C8B-B14F-4D97-AF65-F5344CB8AC3E}">
        <p14:creationId xmlns:p14="http://schemas.microsoft.com/office/powerpoint/2010/main" val="12995985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indoor, wall, jack&#10;&#10;Description generated with very high confidence">
            <a:extLst>
              <a:ext uri="{FF2B5EF4-FFF2-40B4-BE49-F238E27FC236}">
                <a16:creationId xmlns:a16="http://schemas.microsoft.com/office/drawing/2014/main" id="{A190096D-0B4E-460F-AF6B-E9D7D39F71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50"/>
          <a:stretch/>
        </p:blipFill>
        <p:spPr>
          <a:xfrm>
            <a:off x="20" y="10"/>
            <a:ext cx="22859980" cy="1173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1531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 shot of a computer&#10;&#10;Description generated with high confidence">
            <a:extLst>
              <a:ext uri="{FF2B5EF4-FFF2-40B4-BE49-F238E27FC236}">
                <a16:creationId xmlns:a16="http://schemas.microsoft.com/office/drawing/2014/main" id="{5F39D9E6-9E45-4B24-8116-DD5A7097BAC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97"/>
          <a:stretch/>
        </p:blipFill>
        <p:spPr>
          <a:xfrm>
            <a:off x="20" y="10"/>
            <a:ext cx="22859980" cy="1173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92686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Avenir Roman"/>
        <a:ea typeface="Avenir Roman"/>
        <a:cs typeface="Avenir Roman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3462" tIns="43462" rIns="43462" bIns="43462" numCol="1" spcCol="38100" rtlCol="0" anchor="ctr">
        <a:spAutoFit/>
      </a:bodyPr>
      <a:lstStyle>
        <a:defPPr marL="0" marR="0" indent="0" algn="ctr" defTabSz="7062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3462" tIns="43462" rIns="43462" bIns="43462" numCol="1" spcCol="38100" rtlCol="0" anchor="ctr">
        <a:spAutoFit/>
      </a:bodyPr>
      <a:lstStyle>
        <a:defPPr marL="0" marR="0" indent="0" algn="ctr" defTabSz="70626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</TotalTime>
  <Words>322</Words>
  <Application>Microsoft Office PowerPoint</Application>
  <PresentationFormat>Custom</PresentationFormat>
  <Paragraphs>58</Paragraphs>
  <Slides>17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Arial</vt:lpstr>
      <vt:lpstr>Avenir Roman</vt:lpstr>
      <vt:lpstr>Calibri</vt:lpstr>
      <vt:lpstr>Calibri Light</vt:lpstr>
      <vt:lpstr>Helvetica</vt:lpstr>
      <vt:lpstr>Helvetica LT CondensedBlack</vt:lpstr>
      <vt:lpstr>Open Sans</vt:lpstr>
      <vt:lpstr>Wingdings</vt:lpstr>
      <vt:lpstr>Custom Design</vt:lpstr>
      <vt:lpstr>Plug-ins and what not…</vt:lpstr>
      <vt:lpstr>Hi, I’m Martin!</vt:lpstr>
      <vt:lpstr>Agenda</vt:lpstr>
      <vt:lpstr>Disclaimer</vt:lpstr>
      <vt:lpstr>Intro to architecture</vt:lpstr>
      <vt:lpstr>What is a Plug-in?</vt:lpstr>
      <vt:lpstr>An interface</vt:lpstr>
      <vt:lpstr>PowerPoint Presentation</vt:lpstr>
      <vt:lpstr>PowerPoint Presentation</vt:lpstr>
      <vt:lpstr>PowerPoint Presentation</vt:lpstr>
      <vt:lpstr>Plugin based solution</vt:lpstr>
      <vt:lpstr>Pros</vt:lpstr>
      <vt:lpstr>Cons</vt:lpstr>
      <vt:lpstr>Demo</vt:lpstr>
      <vt:lpstr>Summary</vt:lpstr>
      <vt:lpstr>PowerPoint Presentation</vt:lpstr>
      <vt:lpstr>Connect 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JS Solution architecture</dc:title>
  <dc:creator>Martin Chaov</dc:creator>
  <cp:lastModifiedBy>Martin Chaov</cp:lastModifiedBy>
  <cp:revision>19</cp:revision>
  <dcterms:created xsi:type="dcterms:W3CDTF">2019-05-08T08:19:06Z</dcterms:created>
  <dcterms:modified xsi:type="dcterms:W3CDTF">2019-05-08T09:56:08Z</dcterms:modified>
</cp:coreProperties>
</file>